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276" y="-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100"/>
              <a:buChar char="●"/>
              <a:defRPr sz="1100"/>
            </a:lvl1pPr>
            <a:lvl2pPr lvl="1">
              <a:spcBef>
                <a:spcPts val="0"/>
              </a:spcBef>
              <a:buSzPts val="1100"/>
              <a:buChar char="○"/>
              <a:defRPr sz="1100"/>
            </a:lvl2pPr>
            <a:lvl3pPr lvl="2">
              <a:spcBef>
                <a:spcPts val="0"/>
              </a:spcBef>
              <a:buSzPts val="1100"/>
              <a:buChar char="■"/>
              <a:defRPr sz="1100"/>
            </a:lvl3pPr>
            <a:lvl4pPr lvl="3">
              <a:spcBef>
                <a:spcPts val="0"/>
              </a:spcBef>
              <a:buSzPts val="1100"/>
              <a:buChar char="●"/>
              <a:defRPr sz="1100"/>
            </a:lvl4pPr>
            <a:lvl5pPr lvl="4">
              <a:spcBef>
                <a:spcPts val="0"/>
              </a:spcBef>
              <a:buSzPts val="1100"/>
              <a:buChar char="○"/>
              <a:defRPr sz="1100"/>
            </a:lvl5pPr>
            <a:lvl6pPr lvl="5">
              <a:spcBef>
                <a:spcPts val="0"/>
              </a:spcBef>
              <a:buSzPts val="1100"/>
              <a:buChar char="■"/>
              <a:defRPr sz="1100"/>
            </a:lvl6pPr>
            <a:lvl7pPr lvl="6">
              <a:spcBef>
                <a:spcPts val="0"/>
              </a:spcBef>
              <a:buSzPts val="1100"/>
              <a:buChar char="●"/>
              <a:defRPr sz="1100"/>
            </a:lvl7pPr>
            <a:lvl8pPr lvl="7">
              <a:spcBef>
                <a:spcPts val="0"/>
              </a:spcBef>
              <a:buSzPts val="1100"/>
              <a:buChar char="○"/>
              <a:defRPr sz="1100"/>
            </a:lvl8pPr>
            <a:lvl9pPr lvl="8">
              <a:spcBef>
                <a:spcPts val="0"/>
              </a:spcBef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ts val="5200"/>
              <a:buNone/>
              <a:defRPr sz="5200"/>
            </a:lvl1pPr>
            <a:lvl2pPr lvl="1" algn="ctr">
              <a:spcBef>
                <a:spcPts val="0"/>
              </a:spcBef>
              <a:buSzPts val="5200"/>
              <a:buNone/>
              <a:defRPr sz="5200"/>
            </a:lvl2pPr>
            <a:lvl3pPr lvl="2" algn="ctr">
              <a:spcBef>
                <a:spcPts val="0"/>
              </a:spcBef>
              <a:buSzPts val="5200"/>
              <a:buNone/>
              <a:defRPr sz="5200"/>
            </a:lvl3pPr>
            <a:lvl4pPr lvl="3" algn="ctr">
              <a:spcBef>
                <a:spcPts val="0"/>
              </a:spcBef>
              <a:buSzPts val="5200"/>
              <a:buNone/>
              <a:defRPr sz="5200"/>
            </a:lvl4pPr>
            <a:lvl5pPr lvl="4" algn="ctr">
              <a:spcBef>
                <a:spcPts val="0"/>
              </a:spcBef>
              <a:buSzPts val="5200"/>
              <a:buNone/>
              <a:defRPr sz="5200"/>
            </a:lvl5pPr>
            <a:lvl6pPr lvl="5" algn="ctr">
              <a:spcBef>
                <a:spcPts val="0"/>
              </a:spcBef>
              <a:buSzPts val="5200"/>
              <a:buNone/>
              <a:defRPr sz="5200"/>
            </a:lvl6pPr>
            <a:lvl7pPr lvl="6" algn="ctr">
              <a:spcBef>
                <a:spcPts val="0"/>
              </a:spcBef>
              <a:buSzPts val="5200"/>
              <a:buNone/>
              <a:defRPr sz="5200"/>
            </a:lvl7pPr>
            <a:lvl8pPr lvl="7" algn="ctr">
              <a:spcBef>
                <a:spcPts val="0"/>
              </a:spcBef>
              <a:buSzPts val="5200"/>
              <a:buNone/>
              <a:defRPr sz="5200"/>
            </a:lvl8pPr>
            <a:lvl9pPr lvl="8" algn="ctr">
              <a:spcBef>
                <a:spcPts val="0"/>
              </a:spcBef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ru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ts val="12000"/>
              <a:buNone/>
              <a:defRPr sz="12000"/>
            </a:lvl1pPr>
            <a:lvl2pPr lvl="1" algn="ctr">
              <a:spcBef>
                <a:spcPts val="0"/>
              </a:spcBef>
              <a:buSzPts val="12000"/>
              <a:buNone/>
              <a:defRPr sz="12000"/>
            </a:lvl2pPr>
            <a:lvl3pPr lvl="2" algn="ctr">
              <a:spcBef>
                <a:spcPts val="0"/>
              </a:spcBef>
              <a:buSzPts val="12000"/>
              <a:buNone/>
              <a:defRPr sz="12000"/>
            </a:lvl3pPr>
            <a:lvl4pPr lvl="3" algn="ctr">
              <a:spcBef>
                <a:spcPts val="0"/>
              </a:spcBef>
              <a:buSzPts val="12000"/>
              <a:buNone/>
              <a:defRPr sz="12000"/>
            </a:lvl4pPr>
            <a:lvl5pPr lvl="4" algn="ctr">
              <a:spcBef>
                <a:spcPts val="0"/>
              </a:spcBef>
              <a:buSzPts val="12000"/>
              <a:buNone/>
              <a:defRPr sz="12000"/>
            </a:lvl5pPr>
            <a:lvl6pPr lvl="5" algn="ctr">
              <a:spcBef>
                <a:spcPts val="0"/>
              </a:spcBef>
              <a:buSzPts val="12000"/>
              <a:buNone/>
              <a:defRPr sz="12000"/>
            </a:lvl6pPr>
            <a:lvl7pPr lvl="6" algn="ctr">
              <a:spcBef>
                <a:spcPts val="0"/>
              </a:spcBef>
              <a:buSzPts val="12000"/>
              <a:buNone/>
              <a:defRPr sz="12000"/>
            </a:lvl7pPr>
            <a:lvl8pPr lvl="7" algn="ctr">
              <a:spcBef>
                <a:spcPts val="0"/>
              </a:spcBef>
              <a:buSzPts val="12000"/>
              <a:buNone/>
              <a:defRPr sz="12000"/>
            </a:lvl8pPr>
            <a:lvl9pPr lvl="8" algn="ctr">
              <a:spcBef>
                <a:spcPts val="0"/>
              </a:spcBef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spcBef>
                <a:spcPts val="0"/>
              </a:spcBef>
              <a:buSzPts val="1800"/>
              <a:buChar char="●"/>
              <a:defRPr/>
            </a:lvl1pPr>
            <a:lvl2pPr lvl="1" algn="ctr">
              <a:spcBef>
                <a:spcPts val="0"/>
              </a:spcBef>
              <a:buSzPts val="1400"/>
              <a:buChar char="○"/>
              <a:defRPr/>
            </a:lvl2pPr>
            <a:lvl3pPr lvl="2" algn="ctr">
              <a:spcBef>
                <a:spcPts val="0"/>
              </a:spcBef>
              <a:buSzPts val="1400"/>
              <a:buChar char="■"/>
              <a:defRPr/>
            </a:lvl3pPr>
            <a:lvl4pPr lvl="3" algn="ctr">
              <a:spcBef>
                <a:spcPts val="0"/>
              </a:spcBef>
              <a:buSzPts val="1400"/>
              <a:buChar char="●"/>
              <a:defRPr/>
            </a:lvl4pPr>
            <a:lvl5pPr lvl="4" algn="ctr">
              <a:spcBef>
                <a:spcPts val="0"/>
              </a:spcBef>
              <a:buSzPts val="1400"/>
              <a:buChar char="○"/>
              <a:defRPr/>
            </a:lvl5pPr>
            <a:lvl6pPr lvl="5" algn="ctr">
              <a:spcBef>
                <a:spcPts val="0"/>
              </a:spcBef>
              <a:buSzPts val="1400"/>
              <a:buChar char="■"/>
              <a:defRPr/>
            </a:lvl6pPr>
            <a:lvl7pPr lvl="6" algn="ctr">
              <a:spcBef>
                <a:spcPts val="0"/>
              </a:spcBef>
              <a:buSzPts val="1400"/>
              <a:buChar char="●"/>
              <a:defRPr/>
            </a:lvl7pPr>
            <a:lvl8pPr lvl="7" algn="ctr">
              <a:spcBef>
                <a:spcPts val="0"/>
              </a:spcBef>
              <a:buSzPts val="1400"/>
              <a:buChar char="○"/>
              <a:defRPr/>
            </a:lvl8pPr>
            <a:lvl9pPr lvl="8" algn="ctr">
              <a:spcBef>
                <a:spcPts val="0"/>
              </a:spcBef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ru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ru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algn="ctr">
              <a:spcBef>
                <a:spcPts val="0"/>
              </a:spcBef>
              <a:buSzPts val="3600"/>
              <a:buNone/>
              <a:defRPr sz="3600"/>
            </a:lvl1pPr>
            <a:lvl2pPr lvl="1" algn="ctr">
              <a:spcBef>
                <a:spcPts val="0"/>
              </a:spcBef>
              <a:buSzPts val="3600"/>
              <a:buNone/>
              <a:defRPr sz="3600"/>
            </a:lvl2pPr>
            <a:lvl3pPr lvl="2" algn="ctr">
              <a:spcBef>
                <a:spcPts val="0"/>
              </a:spcBef>
              <a:buSzPts val="3600"/>
              <a:buNone/>
              <a:defRPr sz="3600"/>
            </a:lvl3pPr>
            <a:lvl4pPr lvl="3" algn="ctr">
              <a:spcBef>
                <a:spcPts val="0"/>
              </a:spcBef>
              <a:buSzPts val="3600"/>
              <a:buNone/>
              <a:defRPr sz="3600"/>
            </a:lvl4pPr>
            <a:lvl5pPr lvl="4" algn="ctr">
              <a:spcBef>
                <a:spcPts val="0"/>
              </a:spcBef>
              <a:buSzPts val="3600"/>
              <a:buNone/>
              <a:defRPr sz="3600"/>
            </a:lvl5pPr>
            <a:lvl6pPr lvl="5" algn="ctr">
              <a:spcBef>
                <a:spcPts val="0"/>
              </a:spcBef>
              <a:buSzPts val="3600"/>
              <a:buNone/>
              <a:defRPr sz="3600"/>
            </a:lvl6pPr>
            <a:lvl7pPr lvl="6" algn="ctr">
              <a:spcBef>
                <a:spcPts val="0"/>
              </a:spcBef>
              <a:buSzPts val="3600"/>
              <a:buNone/>
              <a:defRPr sz="3600"/>
            </a:lvl7pPr>
            <a:lvl8pPr lvl="7" algn="ctr">
              <a:spcBef>
                <a:spcPts val="0"/>
              </a:spcBef>
              <a:buSzPts val="3600"/>
              <a:buNone/>
              <a:defRPr sz="3600"/>
            </a:lvl8pPr>
            <a:lvl9pPr lvl="8" algn="ctr">
              <a:spcBef>
                <a:spcPts val="0"/>
              </a:spcBef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ru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800"/>
              <a:buNone/>
              <a:defRPr/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800"/>
              <a:buChar char="●"/>
              <a:defRPr/>
            </a:lvl1pPr>
            <a:lvl2pPr lvl="1">
              <a:spcBef>
                <a:spcPts val="0"/>
              </a:spcBef>
              <a:buSzPts val="1400"/>
              <a:buChar char="○"/>
              <a:defRPr/>
            </a:lvl2pPr>
            <a:lvl3pPr lvl="2">
              <a:spcBef>
                <a:spcPts val="0"/>
              </a:spcBef>
              <a:buSzPts val="1400"/>
              <a:buChar char="■"/>
              <a:defRPr/>
            </a:lvl3pPr>
            <a:lvl4pPr lvl="3">
              <a:spcBef>
                <a:spcPts val="0"/>
              </a:spcBef>
              <a:buSzPts val="1400"/>
              <a:buChar char="●"/>
              <a:defRPr/>
            </a:lvl4pPr>
            <a:lvl5pPr lvl="4">
              <a:spcBef>
                <a:spcPts val="0"/>
              </a:spcBef>
              <a:buSzPts val="1400"/>
              <a:buChar char="○"/>
              <a:defRPr/>
            </a:lvl5pPr>
            <a:lvl6pPr lvl="5">
              <a:spcBef>
                <a:spcPts val="0"/>
              </a:spcBef>
              <a:buSzPts val="1400"/>
              <a:buChar char="■"/>
              <a:defRPr/>
            </a:lvl6pPr>
            <a:lvl7pPr lvl="6">
              <a:spcBef>
                <a:spcPts val="0"/>
              </a:spcBef>
              <a:buSzPts val="1400"/>
              <a:buChar char="●"/>
              <a:defRPr/>
            </a:lvl7pPr>
            <a:lvl8pPr lvl="7">
              <a:spcBef>
                <a:spcPts val="0"/>
              </a:spcBef>
              <a:buSzPts val="1400"/>
              <a:buChar char="○"/>
              <a:defRPr/>
            </a:lvl8pPr>
            <a:lvl9pPr lvl="8">
              <a:spcBef>
                <a:spcPts val="0"/>
              </a:spcBef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ru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800"/>
              <a:buNone/>
              <a:defRPr/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400"/>
              <a:buChar char="●"/>
              <a:defRPr sz="1400"/>
            </a:lvl1pPr>
            <a:lvl2pPr lvl="1">
              <a:spcBef>
                <a:spcPts val="0"/>
              </a:spcBef>
              <a:buSzPts val="1200"/>
              <a:buChar char="○"/>
              <a:defRPr sz="1200"/>
            </a:lvl2pPr>
            <a:lvl3pPr lvl="2">
              <a:spcBef>
                <a:spcPts val="0"/>
              </a:spcBef>
              <a:buSzPts val="1200"/>
              <a:buChar char="■"/>
              <a:defRPr sz="1200"/>
            </a:lvl3pPr>
            <a:lvl4pPr lvl="3">
              <a:spcBef>
                <a:spcPts val="0"/>
              </a:spcBef>
              <a:buSzPts val="1200"/>
              <a:buChar char="●"/>
              <a:defRPr sz="1200"/>
            </a:lvl4pPr>
            <a:lvl5pPr lvl="4">
              <a:spcBef>
                <a:spcPts val="0"/>
              </a:spcBef>
              <a:buSzPts val="1200"/>
              <a:buChar char="○"/>
              <a:defRPr sz="1200"/>
            </a:lvl5pPr>
            <a:lvl6pPr lvl="5">
              <a:spcBef>
                <a:spcPts val="0"/>
              </a:spcBef>
              <a:buSzPts val="1200"/>
              <a:buChar char="■"/>
              <a:defRPr sz="1200"/>
            </a:lvl6pPr>
            <a:lvl7pPr lvl="6">
              <a:spcBef>
                <a:spcPts val="0"/>
              </a:spcBef>
              <a:buSzPts val="1200"/>
              <a:buChar char="●"/>
              <a:defRPr sz="1200"/>
            </a:lvl7pPr>
            <a:lvl8pPr lvl="7">
              <a:spcBef>
                <a:spcPts val="0"/>
              </a:spcBef>
              <a:buSzPts val="1200"/>
              <a:buChar char="○"/>
              <a:defRPr sz="1200"/>
            </a:lvl8pPr>
            <a:lvl9pPr lvl="8">
              <a:spcBef>
                <a:spcPts val="0"/>
              </a:spcBef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400"/>
              <a:buChar char="●"/>
              <a:defRPr sz="1400"/>
            </a:lvl1pPr>
            <a:lvl2pPr lvl="1">
              <a:spcBef>
                <a:spcPts val="0"/>
              </a:spcBef>
              <a:buSzPts val="1200"/>
              <a:buChar char="○"/>
              <a:defRPr sz="1200"/>
            </a:lvl2pPr>
            <a:lvl3pPr lvl="2">
              <a:spcBef>
                <a:spcPts val="0"/>
              </a:spcBef>
              <a:buSzPts val="1200"/>
              <a:buChar char="■"/>
              <a:defRPr sz="1200"/>
            </a:lvl3pPr>
            <a:lvl4pPr lvl="3">
              <a:spcBef>
                <a:spcPts val="0"/>
              </a:spcBef>
              <a:buSzPts val="1200"/>
              <a:buChar char="●"/>
              <a:defRPr sz="1200"/>
            </a:lvl4pPr>
            <a:lvl5pPr lvl="4">
              <a:spcBef>
                <a:spcPts val="0"/>
              </a:spcBef>
              <a:buSzPts val="1200"/>
              <a:buChar char="○"/>
              <a:defRPr sz="1200"/>
            </a:lvl5pPr>
            <a:lvl6pPr lvl="5">
              <a:spcBef>
                <a:spcPts val="0"/>
              </a:spcBef>
              <a:buSzPts val="1200"/>
              <a:buChar char="■"/>
              <a:defRPr sz="1200"/>
            </a:lvl6pPr>
            <a:lvl7pPr lvl="6">
              <a:spcBef>
                <a:spcPts val="0"/>
              </a:spcBef>
              <a:buSzPts val="1200"/>
              <a:buChar char="●"/>
              <a:defRPr sz="1200"/>
            </a:lvl7pPr>
            <a:lvl8pPr lvl="7">
              <a:spcBef>
                <a:spcPts val="0"/>
              </a:spcBef>
              <a:buSzPts val="1200"/>
              <a:buChar char="○"/>
              <a:defRPr sz="1200"/>
            </a:lvl8pPr>
            <a:lvl9pPr lvl="8">
              <a:spcBef>
                <a:spcPts val="0"/>
              </a:spcBef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ru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800"/>
              <a:buNone/>
              <a:defRPr/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ru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buSzPts val="2400"/>
              <a:buNone/>
              <a:defRPr sz="2400"/>
            </a:lvl1pPr>
            <a:lvl2pPr lvl="1">
              <a:spcBef>
                <a:spcPts val="0"/>
              </a:spcBef>
              <a:buSzPts val="2400"/>
              <a:buNone/>
              <a:defRPr sz="2400"/>
            </a:lvl2pPr>
            <a:lvl3pPr lvl="2">
              <a:spcBef>
                <a:spcPts val="0"/>
              </a:spcBef>
              <a:buSzPts val="2400"/>
              <a:buNone/>
              <a:defRPr sz="2400"/>
            </a:lvl3pPr>
            <a:lvl4pPr lvl="3">
              <a:spcBef>
                <a:spcPts val="0"/>
              </a:spcBef>
              <a:buSzPts val="2400"/>
              <a:buNone/>
              <a:defRPr sz="2400"/>
            </a:lvl4pPr>
            <a:lvl5pPr lvl="4">
              <a:spcBef>
                <a:spcPts val="0"/>
              </a:spcBef>
              <a:buSzPts val="2400"/>
              <a:buNone/>
              <a:defRPr sz="2400"/>
            </a:lvl5pPr>
            <a:lvl6pPr lvl="5">
              <a:spcBef>
                <a:spcPts val="0"/>
              </a:spcBef>
              <a:buSzPts val="2400"/>
              <a:buNone/>
              <a:defRPr sz="2400"/>
            </a:lvl6pPr>
            <a:lvl7pPr lvl="6">
              <a:spcBef>
                <a:spcPts val="0"/>
              </a:spcBef>
              <a:buSzPts val="2400"/>
              <a:buNone/>
              <a:defRPr sz="2400"/>
            </a:lvl7pPr>
            <a:lvl8pPr lvl="7">
              <a:spcBef>
                <a:spcPts val="0"/>
              </a:spcBef>
              <a:buSzPts val="2400"/>
              <a:buNone/>
              <a:defRPr sz="2400"/>
            </a:lvl8pPr>
            <a:lvl9pPr lvl="8">
              <a:spcBef>
                <a:spcPts val="0"/>
              </a:spcBef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200"/>
              <a:buChar char="●"/>
              <a:defRPr sz="1200"/>
            </a:lvl1pPr>
            <a:lvl2pPr lvl="1">
              <a:spcBef>
                <a:spcPts val="0"/>
              </a:spcBef>
              <a:buSzPts val="1200"/>
              <a:buChar char="○"/>
              <a:defRPr sz="1200"/>
            </a:lvl2pPr>
            <a:lvl3pPr lvl="2">
              <a:spcBef>
                <a:spcPts val="0"/>
              </a:spcBef>
              <a:buSzPts val="1200"/>
              <a:buChar char="■"/>
              <a:defRPr sz="1200"/>
            </a:lvl3pPr>
            <a:lvl4pPr lvl="3">
              <a:spcBef>
                <a:spcPts val="0"/>
              </a:spcBef>
              <a:buSzPts val="1200"/>
              <a:buChar char="●"/>
              <a:defRPr sz="1200"/>
            </a:lvl4pPr>
            <a:lvl5pPr lvl="4">
              <a:spcBef>
                <a:spcPts val="0"/>
              </a:spcBef>
              <a:buSzPts val="1200"/>
              <a:buChar char="○"/>
              <a:defRPr sz="1200"/>
            </a:lvl5pPr>
            <a:lvl6pPr lvl="5">
              <a:spcBef>
                <a:spcPts val="0"/>
              </a:spcBef>
              <a:buSzPts val="1200"/>
              <a:buChar char="■"/>
              <a:defRPr sz="1200"/>
            </a:lvl6pPr>
            <a:lvl7pPr lvl="6">
              <a:spcBef>
                <a:spcPts val="0"/>
              </a:spcBef>
              <a:buSzPts val="1200"/>
              <a:buChar char="●"/>
              <a:defRPr sz="1200"/>
            </a:lvl7pPr>
            <a:lvl8pPr lvl="7">
              <a:spcBef>
                <a:spcPts val="0"/>
              </a:spcBef>
              <a:buSzPts val="1200"/>
              <a:buChar char="○"/>
              <a:defRPr sz="1200"/>
            </a:lvl8pPr>
            <a:lvl9pPr lvl="8">
              <a:spcBef>
                <a:spcPts val="0"/>
              </a:spcBef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ru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SzPts val="4800"/>
              <a:buNone/>
              <a:defRPr sz="4800"/>
            </a:lvl1pPr>
            <a:lvl2pPr lvl="1">
              <a:spcBef>
                <a:spcPts val="0"/>
              </a:spcBef>
              <a:buSzPts val="4800"/>
              <a:buNone/>
              <a:defRPr sz="4800"/>
            </a:lvl2pPr>
            <a:lvl3pPr lvl="2">
              <a:spcBef>
                <a:spcPts val="0"/>
              </a:spcBef>
              <a:buSzPts val="4800"/>
              <a:buNone/>
              <a:defRPr sz="4800"/>
            </a:lvl3pPr>
            <a:lvl4pPr lvl="3">
              <a:spcBef>
                <a:spcPts val="0"/>
              </a:spcBef>
              <a:buSzPts val="4800"/>
              <a:buNone/>
              <a:defRPr sz="4800"/>
            </a:lvl4pPr>
            <a:lvl5pPr lvl="4">
              <a:spcBef>
                <a:spcPts val="0"/>
              </a:spcBef>
              <a:buSzPts val="4800"/>
              <a:buNone/>
              <a:defRPr sz="4800"/>
            </a:lvl5pPr>
            <a:lvl6pPr lvl="5">
              <a:spcBef>
                <a:spcPts val="0"/>
              </a:spcBef>
              <a:buSzPts val="4800"/>
              <a:buNone/>
              <a:defRPr sz="4800"/>
            </a:lvl6pPr>
            <a:lvl7pPr lvl="6">
              <a:spcBef>
                <a:spcPts val="0"/>
              </a:spcBef>
              <a:buSzPts val="4800"/>
              <a:buNone/>
              <a:defRPr sz="4800"/>
            </a:lvl7pPr>
            <a:lvl8pPr lvl="7">
              <a:spcBef>
                <a:spcPts val="0"/>
              </a:spcBef>
              <a:buSzPts val="4800"/>
              <a:buNone/>
              <a:defRPr sz="4800"/>
            </a:lvl8pPr>
            <a:lvl9pPr lvl="8">
              <a:spcBef>
                <a:spcPts val="0"/>
              </a:spcBef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ru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ts val="4200"/>
              <a:buNone/>
              <a:defRPr sz="4200"/>
            </a:lvl1pPr>
            <a:lvl2pPr lvl="1" algn="ctr">
              <a:spcBef>
                <a:spcPts val="0"/>
              </a:spcBef>
              <a:buSzPts val="4200"/>
              <a:buNone/>
              <a:defRPr sz="4200"/>
            </a:lvl2pPr>
            <a:lvl3pPr lvl="2" algn="ctr">
              <a:spcBef>
                <a:spcPts val="0"/>
              </a:spcBef>
              <a:buSzPts val="4200"/>
              <a:buNone/>
              <a:defRPr sz="4200"/>
            </a:lvl3pPr>
            <a:lvl4pPr lvl="3" algn="ctr">
              <a:spcBef>
                <a:spcPts val="0"/>
              </a:spcBef>
              <a:buSzPts val="4200"/>
              <a:buNone/>
              <a:defRPr sz="4200"/>
            </a:lvl4pPr>
            <a:lvl5pPr lvl="4" algn="ctr">
              <a:spcBef>
                <a:spcPts val="0"/>
              </a:spcBef>
              <a:buSzPts val="4200"/>
              <a:buNone/>
              <a:defRPr sz="4200"/>
            </a:lvl5pPr>
            <a:lvl6pPr lvl="5" algn="ctr">
              <a:spcBef>
                <a:spcPts val="0"/>
              </a:spcBef>
              <a:buSzPts val="4200"/>
              <a:buNone/>
              <a:defRPr sz="4200"/>
            </a:lvl6pPr>
            <a:lvl7pPr lvl="6" algn="ctr">
              <a:spcBef>
                <a:spcPts val="0"/>
              </a:spcBef>
              <a:buSzPts val="4200"/>
              <a:buNone/>
              <a:defRPr sz="4200"/>
            </a:lvl7pPr>
            <a:lvl8pPr lvl="7" algn="ctr">
              <a:spcBef>
                <a:spcPts val="0"/>
              </a:spcBef>
              <a:buSzPts val="4200"/>
              <a:buNone/>
              <a:defRPr sz="4200"/>
            </a:lvl8pPr>
            <a:lvl9pPr lvl="8" algn="ctr">
              <a:spcBef>
                <a:spcPts val="0"/>
              </a:spcBef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SzPts val="1800"/>
              <a:buChar char="●"/>
              <a:defRPr/>
            </a:lvl1pPr>
            <a:lvl2pPr lvl="1">
              <a:spcBef>
                <a:spcPts val="0"/>
              </a:spcBef>
              <a:buSzPts val="1400"/>
              <a:buChar char="○"/>
              <a:defRPr/>
            </a:lvl2pPr>
            <a:lvl3pPr lvl="2">
              <a:spcBef>
                <a:spcPts val="0"/>
              </a:spcBef>
              <a:buSzPts val="1400"/>
              <a:buChar char="■"/>
              <a:defRPr/>
            </a:lvl3pPr>
            <a:lvl4pPr lvl="3">
              <a:spcBef>
                <a:spcPts val="0"/>
              </a:spcBef>
              <a:buSzPts val="1400"/>
              <a:buChar char="●"/>
              <a:defRPr/>
            </a:lvl4pPr>
            <a:lvl5pPr lvl="4">
              <a:spcBef>
                <a:spcPts val="0"/>
              </a:spcBef>
              <a:buSzPts val="1400"/>
              <a:buChar char="○"/>
              <a:defRPr/>
            </a:lvl5pPr>
            <a:lvl6pPr lvl="5">
              <a:spcBef>
                <a:spcPts val="0"/>
              </a:spcBef>
              <a:buSzPts val="1400"/>
              <a:buChar char="■"/>
              <a:defRPr/>
            </a:lvl6pPr>
            <a:lvl7pPr lvl="6">
              <a:spcBef>
                <a:spcPts val="0"/>
              </a:spcBef>
              <a:buSzPts val="1400"/>
              <a:buChar char="●"/>
              <a:defRPr/>
            </a:lvl7pPr>
            <a:lvl8pPr lvl="7">
              <a:spcBef>
                <a:spcPts val="0"/>
              </a:spcBef>
              <a:buSzPts val="1400"/>
              <a:buChar char="○"/>
              <a:defRPr/>
            </a:lvl8pPr>
            <a:lvl9pPr lvl="8">
              <a:spcBef>
                <a:spcPts val="0"/>
              </a:spcBef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ru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ru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buNone/>
            </a:pPr>
            <a:fld id="{00000000-1234-1234-1234-123412341234}" type="slidenum">
              <a:rPr lang="ru" sz="1000">
                <a:solidFill>
                  <a:schemeClr val="dk2"/>
                </a:solidFill>
              </a:rPr>
              <a:pPr marL="0" lvl="0" indent="0" algn="r">
                <a:spcBef>
                  <a:spcPts val="0"/>
                </a:spcBef>
                <a:buNone/>
              </a:pPr>
              <a:t>‹#›</a:t>
            </a:fld>
            <a:endParaRPr lang="ru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ctrTitle"/>
          </p:nvPr>
        </p:nvSpPr>
        <p:spPr>
          <a:xfrm>
            <a:off x="1374700" y="1192250"/>
            <a:ext cx="6890100" cy="5778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marL="0" lvl="0" indent="0" algn="l">
              <a:spcBef>
                <a:spcPts val="0"/>
              </a:spcBef>
              <a:buNone/>
            </a:pPr>
            <a:r>
              <a:rPr lang="ru"/>
              <a:t>Прекрасное далеко </a:t>
            </a:r>
          </a:p>
        </p:txBody>
      </p:sp>
      <p:sp>
        <p:nvSpPr>
          <p:cNvPr id="55" name="Shape 5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ru" dirty="0"/>
              <a:t>Проект выполнили ученики 7Б класса </a:t>
            </a:r>
            <a:r>
              <a:rPr lang="ru" dirty="0" smtClean="0"/>
              <a:t>гимназии №1 </a:t>
            </a:r>
            <a:r>
              <a:rPr lang="ru" dirty="0"/>
              <a:t>им.Р.Фахретдина :Фаттахова Камиля  </a:t>
            </a:r>
          </a:p>
          <a:p>
            <a:pPr marL="0" lvl="0" indent="0" algn="l" rtl="0">
              <a:spcBef>
                <a:spcPts val="0"/>
              </a:spcBef>
              <a:buNone/>
            </a:pPr>
            <a:r>
              <a:rPr lang="ru" dirty="0"/>
              <a:t>Хузина Алия  Хасаншина Аделя  Тухватуллин  Рамиль Шаймарданов Рафаэль. 6 группа “Спутник”</a:t>
            </a:r>
          </a:p>
          <a:p>
            <a:pPr marL="0" lvl="0" indent="0" algn="l" rtl="0">
              <a:spcBef>
                <a:spcPts val="0"/>
              </a:spcBef>
              <a:buNone/>
            </a:pPr>
            <a:endParaRPr dirty="0"/>
          </a:p>
          <a:p>
            <a:pPr marL="0" lvl="0" indent="0" rtl="0">
              <a:spcBef>
                <a:spcPts val="0"/>
              </a:spcBef>
              <a:buNone/>
            </a:pPr>
            <a:endParaRPr dirty="0"/>
          </a:p>
          <a:p>
            <a:pPr marL="0" lvl="0" indent="0" rtl="0">
              <a:spcBef>
                <a:spcPts val="0"/>
              </a:spcBef>
              <a:buNone/>
            </a:pPr>
            <a:r>
              <a:rPr lang="ru" dirty="0"/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"/>
              <a:t>Мультфильм:  “ Алиса знает что делать ! “</a:t>
            </a:r>
          </a:p>
        </p:txBody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6094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ru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это фантастические приключения Алисы и четверки ее друзей – 12-летних школьников, которые разворачиваются в недалеком будущем. На дворе 2093 год, дети все также посещают школу, вот только добираются туда на летающих роликах, а учитель у них один по всем предметам – настоящий робот. А за стенами школы – удивительный мир, полный космических путешествий, увлекательных открытий и, конечно, коварных злодеев межгалактического масштаба, остановить которых по силам только неунывающей и отважной Алисе!</a:t>
            </a:r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3">
            <a:alphaModFix/>
          </a:blip>
          <a:srcRect l="5719" t="17239" r="4634" b="14431"/>
          <a:stretch/>
        </p:blipFill>
        <p:spPr>
          <a:xfrm>
            <a:off x="5921100" y="1152475"/>
            <a:ext cx="2758801" cy="3692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"/>
              <a:t>Эссе нашей группы про новые профессии :</a:t>
            </a:r>
          </a:p>
        </p:txBody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311700" y="1318599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"/>
              <a:t> </a:t>
            </a:r>
            <a:r>
              <a:rPr lang="ru" sz="1300"/>
              <a:t>  УПРАВЛЕНЕЦ ДЕТСКИМ R &amp; D</a:t>
            </a:r>
            <a:br>
              <a:rPr lang="ru" sz="1300"/>
            </a:br>
            <a:r>
              <a:rPr lang="ru" sz="1300"/>
              <a:t>  Я решила , что хочу стать управленцем детского R &amp; D .</a:t>
            </a:r>
            <a:br>
              <a:rPr lang="ru" sz="1300"/>
            </a:br>
            <a:r>
              <a:rPr lang="ru" sz="1300"/>
              <a:t>   Управленец детским R &amp; D - это специалист , который организует творческую</a:t>
            </a:r>
            <a:br>
              <a:rPr lang="ru" sz="1300"/>
            </a:br>
            <a:r>
              <a:rPr lang="ru" sz="1300"/>
              <a:t>работу детей по придумыванию новых детских товаров и адаптирует их идеи для производства . Этот специалист проводит конкурсы и мастер классы с детьми разного возраста , а также проводит анкетирование детей. </a:t>
            </a:r>
            <a:br>
              <a:rPr lang="ru" sz="1300"/>
            </a:br>
            <a:r>
              <a:rPr lang="ru" sz="1300"/>
              <a:t>   А полученные данные анализирует , обобщает и делает вывод какие игры и игрушки , в том числе персонажи были бы интересны детишкам разного возраста.  </a:t>
            </a:r>
            <a:br>
              <a:rPr lang="ru" sz="1300"/>
            </a:br>
            <a:r>
              <a:rPr lang="ru" sz="1300"/>
              <a:t>   Затем на основе детских рисунков и описаний игрушек и игр , полученных от детишек готовит эскизы с описанием используемых цветов и материалов игрушек и игр для детей разного возраста .</a:t>
            </a:r>
            <a:br>
              <a:rPr lang="ru" sz="1300"/>
            </a:br>
            <a:r>
              <a:rPr lang="ru" sz="1300"/>
              <a:t>   Подготовленные эскизы передает фирмам-производителям детских товаров .</a:t>
            </a:r>
            <a:br>
              <a:rPr lang="ru" sz="1300"/>
            </a:br>
            <a:r>
              <a:rPr lang="ru" sz="1300"/>
              <a:t>   Так почему я выбрала эту профессию ?</a:t>
            </a:r>
            <a:br>
              <a:rPr lang="ru" sz="1300"/>
            </a:br>
            <a:r>
              <a:rPr lang="ru" sz="1300"/>
              <a:t>   Так , как я очень сильно люблю работать с детьми и могу найти с ними общий язык. А такжея очень хорошо рисую , а в этой профессии такие навыки не помешают.                       	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"/>
              <a:t>Эссе:</a:t>
            </a:r>
          </a:p>
        </p:txBody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" sz="800"/>
              <a:t>Эссе </a:t>
            </a:r>
            <a:br>
              <a:rPr lang="ru" sz="800"/>
            </a:br>
            <a:r>
              <a:rPr lang="ru" sz="800"/>
              <a:t> Профессия в будущем </a:t>
            </a:r>
            <a:br>
              <a:rPr lang="ru" sz="800"/>
            </a:br>
            <a:r>
              <a:rPr lang="ru" sz="800"/>
              <a:t>• Я выбрала профессию космогеолог. Космогеолог – это специалист, который занимается разведкой и добычей полезных ископаемых на Луне и астероидах. </a:t>
            </a:r>
            <a:br>
              <a:rPr lang="ru" sz="800"/>
            </a:br>
            <a:r>
              <a:rPr lang="ru" sz="800"/>
              <a:t>В этой статье мы довольно много говорили о коммерческом освоении космоса, но так и не упомянули ни разу, в чем конкретно заключается эта самая коммерческая выгода для частных компаний. А выгоды, как вы можете догадаться из названия этой профессии, очень большие. Ведь речь идет о большом количестве ресурсов. И космогеология будет одной из передовых профессий будущего. Даже сейчас на нашей родной планете разведка месторождений занимает длительное время и большие трудозатраты. А в космосе, в условиях безвоздушного пространства, солнечной радиации и низкой гравитации проблем появится значительно больше. Тем не менее коммерческая выгода превысит все возможные расходы. </a:t>
            </a:r>
            <a:br>
              <a:rPr lang="ru" sz="800"/>
            </a:br>
            <a:r>
              <a:rPr lang="ru" sz="800"/>
              <a:t>Множество фильмов на космическую тему 80-90х поддерживали именно эту концепцию освоения безвоздушного пространства. Даже сюжет фильма «Чужой» разворачивался на коммерческом грузовом транспортнике «Ностромо», который вез 20 млн. тонн руды на Землю. А ведь потребление человечества растет с каждым годом, и многие ученые все чаще заявляют о истощении источников ресурсов непосредственно на нашей планете. Так что перспективы у космогеологов огромные.Как и в любой другой профессии в космосе, таким людям придется столкнуться со многими трудностями. Хоть мы уже и больше 50-и лет изучаем нашу солнечную систему и все планеты в ней, а на многие даже высаживались, мы все еще очень мало знаем о геологии небесных тел. Так что космическим геологам придется во многом ориентироваться по мест , исследуя и изучая новые грунты, добывая новые ископаемые и при этом внося огромный вклад в изучения нашей Вселенной, ведь в глубинах планет, как и в нашей собственной, скрытые многие секреты нашего происхождения.Профессия эта очень узко специализированная: знать всю таблицу Менделеева нужно будет на зубок, а определять состав грунта не глядя на него лишь ногами на ощупь. Но у вас есть время, чтобы стать профессионалом своего дела, потому что эта специальность пока только в проекте и частным компаниям предстоит проделать еще большой путь в освоении космоса, чтобы наконец начать отправлять туда «Космогеологов». Однако не вздумайте откладывать образование в долгий ящик! Потому что тем же частным компаниям, которые всегда мыслят исключительно в рамках бизнеса и денег, очень быстро потребуется отбивать все вложения. А добыча ресурсов — это один из первых способов вернуть инвестиции. Космогеологам , возможно, придется труднее всего. Их работа будет опасна и трудна, но в то же время крайне высоко оплачиваема. Да и, мы полагаем, получаемое удовольствие будет безмерным. Только представьте картину, где вы стоите с буровым аппаратом на далекой планете и смотрите в черный космос над своей головой и далекое тусклое светило под названием «Солнце». Хотя, вполне вероятно, что бурение и добыча будут полностью автоматизированны , а задача геолога будет лишь в контроле, изучении и исследованиях. Так что, бесспорно, организованность, бережливость, системное мышление, коммуникативность и умение принимать неординарные решения — вот необходимые качества . Чтобы учится на космогеолога нужно сдавать ЕГЭ по русскому языку , по математике , по физике и по географии.Почему же я выбрала эту профессию , я хочу узнать , что происходит на Луне . Узнать больше о астероидах 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"/>
              <a:t>Эссе:</a:t>
            </a: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0" y="863550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"/>
              <a:t/>
            </a:r>
            <a:br>
              <a:rPr lang="ru"/>
            </a:br>
            <a:r>
              <a:rPr lang="ru"/>
              <a:t>ДИЗАЙНЕР ВИРТУАЛЬНЫХ МИРОВ </a:t>
            </a:r>
            <a:br>
              <a:rPr lang="ru"/>
            </a:br>
            <a:r>
              <a:rPr lang="ru"/>
              <a:t>Дизайнер виртуальных миров – специалист, который занимается созданием концептуальных решений для виртуального мира, разработкой и созданием «дружественных», адаптирующихся под человека и безопасных для него интерфейсов оборудования, техники, софта различного уровня. Уже сейчас мы активно взаимодействуем с прототипами будущих виртуальных миров – социальными сетями и онлайн - играми. А ведь кто-то их создал, смоделировал правила социального взаимодействия, придумал внешний вид. В будущем появятся виртуальные миры, в которых дизайнеры должны будут создавать ландшафты, архитектуру, законы физики и даже физические ощущения вроде запахов и звуков. Профессия появится после 2020 г.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6372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"/>
              <a:t>Эссе:</a:t>
            </a:r>
          </a:p>
        </p:txBody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0" y="637200"/>
            <a:ext cx="8520600" cy="4506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" sz="1400"/>
              <a:t>История профессии хореографа гласит, что она появилась в двенадцатом веке. В этот временной отрезок модными стали придворные танцы, в которых принимало участие большое количество пар танцующих. На общественное мнение могло повлиять то обстоятельство, насколько красиво и слаженно кружатся в танце его исполнители. Главной задачей хореографов того времени было обучение представителей знати основным танцевальным движениям, а также манерам во время танца. </a:t>
            </a:r>
            <a:br>
              <a:rPr lang="ru" sz="1400"/>
            </a:br>
            <a:r>
              <a:rPr lang="ru" sz="1400"/>
              <a:t>Я хочу стать хореографом ещё с 3 класса. Ведь именно в 3 классе я поступила в народный ансамбль танца «Элмэтем». В группу «Ялкын». </a:t>
            </a:r>
            <a:br>
              <a:rPr lang="ru" sz="1400"/>
            </a:br>
            <a:r>
              <a:rPr lang="ru" sz="1400"/>
              <a:t>Именно там я нашла своё призвание, своё умение!!! Конечно же не у всех всё получается сразу. По начало мне было очень тяжело, но хореография это очень тяжёлая вещь! Но терпение и труд всё перетрут! </a:t>
            </a:r>
            <a:br>
              <a:rPr lang="ru" sz="1400"/>
            </a:br>
            <a:r>
              <a:rPr lang="ru" sz="1400"/>
              <a:t>Вот уже 6 год я занимаюсь танцами и перешла уже в среднюю группу Элмэтем! И всё больше понимаю, что без танцев я не смогу жить! И жизнь точно свяжу с ними. Ведь после этого года хочу постараться поступить в «Хореографический Колледж Искусств» </a:t>
            </a:r>
            <a:br>
              <a:rPr lang="ru" sz="1400"/>
            </a:br>
            <a:r>
              <a:rPr lang="ru" sz="1400"/>
              <a:t>Но быть хореографом не так уж и просто! И я хочу с начало стать знаменитой танцовщицей, а потом уж преподавать! </a:t>
            </a:r>
            <a:br>
              <a:rPr lang="ru" sz="1400"/>
            </a:br>
            <a:r>
              <a:rPr lang="ru" sz="1400"/>
              <a:t>И в этой профессии есть свои плюсы и минусы. </a:t>
            </a:r>
            <a:br>
              <a:rPr lang="ru" sz="1400"/>
            </a:br>
            <a:r>
              <a:rPr lang="ru" sz="1400"/>
              <a:t> </a:t>
            </a:r>
            <a:br>
              <a:rPr lang="ru" sz="1400"/>
            </a:br>
            <a:r>
              <a:rPr lang="ru" sz="1400"/>
              <a:t> </a:t>
            </a:r>
            <a:r>
              <a:rPr lang="ru"/>
              <a:t/>
            </a:r>
            <a:br>
              <a:rPr lang="ru"/>
            </a:br>
            <a:r>
              <a:rPr lang="ru"/>
              <a:t> </a:t>
            </a:r>
            <a:br>
              <a:rPr lang="ru"/>
            </a:br>
            <a:r>
              <a:rPr lang="ru"/>
              <a:t>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title"/>
          </p:nvPr>
        </p:nvSpPr>
        <p:spPr>
          <a:xfrm>
            <a:off x="206950" y="150"/>
            <a:ext cx="8937000" cy="5143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6985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ru" sz="2100"/>
              <a:t>  Представители данной профессии не застрахованы от различных травм. </a:t>
            </a:r>
            <a:br>
              <a:rPr lang="ru" sz="2100"/>
            </a:br>
            <a:r>
              <a:rPr lang="ru" sz="2100"/>
              <a:t>Каждодневные постановки и репетиции способны истощить запас сил и энергии хореографа. Сложно быть востребованным в этой профессии после 35 лет. </a:t>
            </a:r>
            <a:br>
              <a:rPr lang="ru" sz="2100"/>
            </a:br>
            <a:r>
              <a:rPr lang="ru" sz="2100"/>
              <a:t>Иногда это обстоятельство приводит к переживаниям и депрессиям. </a:t>
            </a:r>
            <a:br>
              <a:rPr lang="ru" sz="2100"/>
            </a:br>
            <a:r>
              <a:rPr lang="ru" sz="2100"/>
              <a:t>Часто хореографы посвящают работе все свободное время, и это чревато проблемами в личной жизни. </a:t>
            </a:r>
            <a:br>
              <a:rPr lang="ru" sz="2100"/>
            </a:br>
            <a:r>
              <a:rPr lang="ru" sz="2100"/>
              <a:t/>
            </a:r>
            <a:br>
              <a:rPr lang="ru" sz="2100"/>
            </a:br>
            <a:r>
              <a:rPr lang="ru" sz="2100"/>
              <a:t>Я не могу уверять, что в будущем профессия хореографа будет актуальной, но она актуальна сейчас! Но контактировать с детьми тяжело сейчас в наше время, они всегда не довольные и высокомерные и многие хореографы не справляются с ними сейчас, а как с детьми работать потом лет через 20? </a:t>
            </a:r>
            <a:br>
              <a:rPr lang="ru" sz="2100"/>
            </a:br>
            <a:r>
              <a:rPr lang="ru" sz="2100"/>
              <a:t>Но не смотря на это я буду стремиться к своей цели и не упущу её!!!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"/>
              <a:t>Эссе:</a:t>
            </a:r>
          </a:p>
        </p:txBody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"/>
              <a:t>Я выбрал профессию архитектороа - креативщика . В будущем для отделки домов понадобятся креативные люди. Для того чтобы обшить красиво и технологично дом или небоскребы. 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"/>
              <a:t>Архитекторы могут не только посоветовать как и чем обшить дом , но еще могут получить хорошую заработную плату.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"/>
              <a:t>Например:  если поступить в какую небудь компанию и предлагать свои идеи насчет дизайна и получать за это большую плату 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"/>
              <a:t>          ЭТО МОЕ СУБЪЕКТИВНОЕ МНЕНИЕ !!!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"/>
              <a:t>Опрос у старшего поколения: </a:t>
            </a:r>
          </a:p>
        </p:txBody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9909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ru"/>
              <a:t>На вопрос : Как вы считаете , где будет жить человек через 50 лет ??</a:t>
            </a:r>
          </a:p>
          <a:p>
            <a:pPr marL="457200" lvl="0" indent="-342900" rtl="0">
              <a:spcBef>
                <a:spcPts val="0"/>
              </a:spcBef>
              <a:buSzPts val="1800"/>
              <a:buChar char="●"/>
            </a:pPr>
            <a:r>
              <a:rPr lang="ru"/>
              <a:t>12 человек из 20 ответили на Земле , а остальные на других планетах. </a:t>
            </a:r>
          </a:p>
          <a:p>
            <a:pPr marL="0" lvl="0" indent="0" algn="ctr" rtl="0">
              <a:spcBef>
                <a:spcPts val="0"/>
              </a:spcBef>
              <a:buNone/>
            </a:pPr>
            <a:r>
              <a:rPr lang="ru"/>
              <a:t>На вопрос : Где преимущественно будут жить люди через 50 лет ??</a:t>
            </a:r>
          </a:p>
          <a:p>
            <a:pPr marL="457200" lvl="0" indent="-342900" rtl="0">
              <a:spcBef>
                <a:spcPts val="0"/>
              </a:spcBef>
              <a:buSzPts val="1800"/>
              <a:buChar char="●"/>
            </a:pPr>
            <a:r>
              <a:rPr lang="ru"/>
              <a:t>Все ответили в больших городах , небоскребах и т.д .</a:t>
            </a:r>
          </a:p>
          <a:p>
            <a:pPr marL="0" lvl="0" indent="0" algn="ctr" rtl="0">
              <a:spcBef>
                <a:spcPts val="0"/>
              </a:spcBef>
              <a:buNone/>
            </a:pPr>
            <a:r>
              <a:rPr lang="ru"/>
              <a:t>На вопрос: Какие профессии через 50 лет будут наиболее востребованы ?</a:t>
            </a:r>
          </a:p>
          <a:p>
            <a:pPr marL="457200" lvl="0" indent="-342900" rtl="0">
              <a:spcBef>
                <a:spcPts val="0"/>
              </a:spcBef>
              <a:buSzPts val="1800"/>
              <a:buChar char="●"/>
            </a:pPr>
            <a:r>
              <a:rPr lang="ru"/>
              <a:t>Востребованы будут следующие профессии : программист , медицина , космо - летчик .</a:t>
            </a:r>
          </a:p>
          <a:p>
            <a:pPr marL="0" lvl="0" indent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0" y="125"/>
            <a:ext cx="9144000" cy="5143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" sz="3300"/>
              <a:t>На вопрос:  Какие из существующих сегодня профессий через 50 лет окажутся ненужными ?</a:t>
            </a:r>
          </a:p>
          <a:p>
            <a:pPr marL="457200" lvl="0" indent="-438150" rtl="0">
              <a:spcBef>
                <a:spcPts val="0"/>
              </a:spcBef>
              <a:buSzPts val="3300"/>
              <a:buChar char="●"/>
            </a:pPr>
            <a:r>
              <a:rPr lang="ru" sz="3300"/>
              <a:t>Ненужными окажутся : водители , кассиры , уборщики , дворники и учителя. </a:t>
            </a:r>
          </a:p>
          <a:p>
            <a:pPr marL="0" lvl="0" indent="0" algn="ctr" rtl="0">
              <a:spcBef>
                <a:spcPts val="0"/>
              </a:spcBef>
              <a:buNone/>
            </a:pPr>
            <a:r>
              <a:rPr lang="ru" sz="3300"/>
              <a:t>На вопрос : Какое образование вы бы посоветовали получать современным восьмиклассникам ?</a:t>
            </a:r>
          </a:p>
          <a:p>
            <a:pPr marL="457200" lvl="0" indent="-438150">
              <a:spcBef>
                <a:spcPts val="0"/>
              </a:spcBef>
              <a:buSzPts val="3300"/>
              <a:buChar char="●"/>
            </a:pPr>
            <a:r>
              <a:rPr lang="ru" sz="3300"/>
              <a:t> Высшее техническое образование 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" sz="4800"/>
              <a:t>Вывод : </a:t>
            </a:r>
          </a:p>
        </p:txBody>
      </p:sp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311700" y="1338675"/>
            <a:ext cx="8320500" cy="38049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"/>
              <a:t>Как мы заметили будущее зависит только от нас . Как говорится:     “ “ “ “Будущее зависит от того , кто готовится к нему сегодня”))) . Никто толком не может сказать , что будет в будущем.))) Так ,  как мы сами же можем сделать будущее хорошим началам чего - то нового или испортить его на всю жизнь. ))))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"/>
              <a:t>          Человек всегда должен задумываться над тем, насколько у него больше имущества, чем ему необходимо, и насколько несчастнее он может стать в будущем.</a:t>
            </a:r>
            <a:br>
              <a:rPr lang="ru"/>
            </a:br>
            <a:r>
              <a:rPr lang="ru"/>
              <a:t/>
            </a:r>
            <a:br>
              <a:rPr lang="ru"/>
            </a:br>
            <a:r>
              <a:rPr lang="ru"/>
              <a:t> 	— Джозеф Аддисон</a:t>
            </a:r>
          </a:p>
          <a:p>
            <a:pPr marL="0" lvl="0" indent="0">
              <a:spcBef>
                <a:spcPts val="0"/>
              </a:spcBef>
              <a:buNone/>
            </a:pPr>
            <a:endParaRPr/>
          </a:p>
          <a:p>
            <a:pPr marL="0" lvl="0" indent="0">
              <a:spcBef>
                <a:spcPts val="0"/>
              </a:spcBef>
              <a:buNone/>
            </a:pPr>
            <a:r>
              <a:rPr lang="ru"/>
              <a:t>         </a:t>
            </a:r>
          </a:p>
          <a:p>
            <a:pPr marL="0" lvl="0" indent="0">
              <a:spcBef>
                <a:spcPts val="0"/>
              </a:spcBef>
              <a:buNone/>
            </a:pPr>
            <a:endParaRPr/>
          </a:p>
          <a:p>
            <a:pPr marL="0" lvl="0" indent="0">
              <a:spcBef>
                <a:spcPts val="0"/>
              </a:spcBef>
              <a:buNone/>
            </a:pPr>
            <a:endParaRPr/>
          </a:p>
          <a:p>
            <a:pPr marL="0" lvl="0" indent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"/>
              <a:t>НАША ЦЕЛЬ :</a:t>
            </a:r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 rot="-117">
            <a:off x="7900" y="1338950"/>
            <a:ext cx="8832300" cy="3625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476250">
              <a:spcBef>
                <a:spcPts val="0"/>
              </a:spcBef>
              <a:buClr>
                <a:srgbClr val="1C4587"/>
              </a:buClr>
              <a:buSzPts val="3900"/>
              <a:buFont typeface="Impact"/>
              <a:buAutoNum type="arabicPeriod"/>
            </a:pPr>
            <a:r>
              <a:rPr lang="ru" sz="3900">
                <a:solidFill>
                  <a:srgbClr val="1C4587"/>
                </a:solidFill>
                <a:latin typeface="Impact"/>
                <a:ea typeface="Impact"/>
                <a:cs typeface="Impact"/>
                <a:sym typeface="Impact"/>
              </a:rPr>
              <a:t>Показать вам примерно наше будущее через 50 лет )))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"/>
              <a:t>ЗАДАЧИ:</a:t>
            </a:r>
          </a:p>
        </p:txBody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323528" y="987574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AutoNum type="arabicPeriod"/>
            </a:pPr>
            <a:r>
              <a:rPr lang="ru" dirty="0">
                <a:highlight>
                  <a:srgbClr val="00FFFF"/>
                </a:highlight>
              </a:rPr>
              <a:t>Найти хорошие и полезные фильмы и книги про будущее. 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 dirty="0">
                <a:highlight>
                  <a:srgbClr val="00FFFF"/>
                </a:highlight>
              </a:rPr>
              <a:t>Немного рассказать вам о будущем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 dirty="0">
                <a:highlight>
                  <a:srgbClr val="00FFFF"/>
                </a:highlight>
              </a:rPr>
              <a:t>Ознакомить вас с новыми профессиями</a:t>
            </a:r>
          </a:p>
          <a:p>
            <a:pPr marL="457200" lvl="0" indent="-342900" rtl="0">
              <a:spcBef>
                <a:spcPts val="0"/>
              </a:spcBef>
              <a:buSzPts val="1800"/>
              <a:buAutoNum type="arabicPeriod"/>
            </a:pPr>
            <a:r>
              <a:rPr lang="ru" dirty="0">
                <a:highlight>
                  <a:srgbClr val="00FFFF"/>
                </a:highlight>
              </a:rPr>
              <a:t>Провести опрос среди старшего поколения .</a:t>
            </a:r>
          </a:p>
          <a:p>
            <a:pPr marL="0" lvl="0" indent="0" rtl="0">
              <a:spcBef>
                <a:spcPts val="0"/>
              </a:spcBef>
              <a:buNone/>
            </a:pPr>
            <a:endParaRPr dirty="0">
              <a:highlight>
                <a:srgbClr val="00FFFF"/>
              </a:highlight>
            </a:endParaRPr>
          </a:p>
        </p:txBody>
      </p:sp>
      <p:pic>
        <p:nvPicPr>
          <p:cNvPr id="68" name="Shape 68"/>
          <p:cNvPicPr preferRelativeResize="0"/>
          <p:nvPr/>
        </p:nvPicPr>
        <p:blipFill rotWithShape="1">
          <a:blip r:embed="rId3">
            <a:alphaModFix/>
          </a:blip>
          <a:srcRect l="-25495" t="-7325" r="10856" b="-7313"/>
          <a:stretch/>
        </p:blipFill>
        <p:spPr>
          <a:xfrm>
            <a:off x="311688" y="2835017"/>
            <a:ext cx="3602475" cy="2308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Shape 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328041">
            <a:off x="4508540" y="2988818"/>
            <a:ext cx="3440061" cy="20008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" sz="50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Будуще - это….</a:t>
            </a:r>
          </a:p>
        </p:txBody>
      </p:sp>
      <p:sp>
        <p:nvSpPr>
          <p:cNvPr id="75" name="Shape 75"/>
          <p:cNvSpPr txBox="1"/>
          <p:nvPr/>
        </p:nvSpPr>
        <p:spPr>
          <a:xfrm>
            <a:off x="492300" y="1980550"/>
            <a:ext cx="8159400" cy="29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" sz="1700">
                <a:solidFill>
                  <a:srgbClr val="CC0000"/>
                </a:solidFill>
                <a:latin typeface="Courier New"/>
                <a:ea typeface="Courier New"/>
                <a:cs typeface="Courier New"/>
                <a:sym typeface="Courier New"/>
              </a:rPr>
              <a:t>Практическая  часть линии времени, множество событий, которые ещё не произошли, но могут произойти.</a:t>
            </a:r>
            <a:br>
              <a:rPr lang="ru" sz="1700">
                <a:solidFill>
                  <a:srgbClr val="CC0000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ru" sz="1700">
                <a:solidFill>
                  <a:srgbClr val="CC0000"/>
                </a:solidFill>
                <a:latin typeface="Courier New"/>
                <a:ea typeface="Courier New"/>
                <a:cs typeface="Courier New"/>
                <a:sym typeface="Courier New"/>
              </a:rPr>
              <a:t/>
            </a:r>
            <a:br>
              <a:rPr lang="ru" sz="1700">
                <a:solidFill>
                  <a:srgbClr val="CC0000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ru" sz="1700">
                <a:solidFill>
                  <a:srgbClr val="CC0000"/>
                </a:solidFill>
                <a:latin typeface="Courier New"/>
                <a:ea typeface="Courier New"/>
                <a:cs typeface="Courier New"/>
                <a:sym typeface="Courier New"/>
              </a:rPr>
              <a:t>По отношению к некоторому событию, будущее - череда всех событий, которые произошли после него. Будущее - то, что будет, события, которые произойдут после чего-то.</a:t>
            </a:r>
            <a:br>
              <a:rPr lang="ru" sz="1700">
                <a:solidFill>
                  <a:srgbClr val="CC0000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ru" sz="1700">
                <a:solidFill>
                  <a:srgbClr val="CC0000"/>
                </a:solidFill>
                <a:latin typeface="Courier New"/>
                <a:ea typeface="Courier New"/>
                <a:cs typeface="Courier New"/>
                <a:sym typeface="Courier New"/>
              </a:rPr>
              <a:t/>
            </a:r>
            <a:br>
              <a:rPr lang="ru" sz="1700">
                <a:solidFill>
                  <a:srgbClr val="CC0000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ru" sz="1700">
                <a:solidFill>
                  <a:srgbClr val="CC0000"/>
                </a:solidFill>
                <a:latin typeface="Courier New"/>
                <a:ea typeface="Courier New"/>
                <a:cs typeface="Courier New"/>
                <a:sym typeface="Courier New"/>
              </a:rPr>
              <a:t>Ввиду того, что события характеризуются как временем, так и местом, будущее занимает область пространственно-временного континуума .</a:t>
            </a:r>
            <a:br>
              <a:rPr lang="ru" sz="1700">
                <a:solidFill>
                  <a:srgbClr val="CC0000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ru"/>
              <a:t/>
            </a:r>
            <a:br>
              <a:rPr lang="ru"/>
            </a:br>
            <a:endParaRPr lang="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"/>
              <a:t>Фильм: “Назад в будущее - 2” </a:t>
            </a:r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" sz="17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Назад в будущее» - культовая научно-фантастическая трилогия о путешествиях во времени. Одним из самых любимых фильмов, которые сняли продюсер Стивен Спилберг и режиссер Роберт Земекис, является вторая ее часть – «Назад в будущее 2». В фильме, созданном в 1989 году, главные герои отправляются почти на 30 лет вперед – в 21 октября 2015 года.             </a:t>
            </a:r>
            <a:r>
              <a:rPr lang="ru">
                <a:latin typeface="Impact"/>
                <a:ea typeface="Impact"/>
                <a:cs typeface="Impact"/>
                <a:sym typeface="Impact"/>
              </a:rPr>
              <a:t>Перед нами предстает мир, который тогда еще не существовал. Мы видим его таким, каким его нарисовало воображение создателей фильма. Конечно, до неба, заполненного летающими автомобилями мы пока не дожили, но в остальном сценаристам, продюсерам и режиссеру удалось с удивительно точностью спрогнозировать будущее.</a:t>
            </a:r>
            <a:br>
              <a:rPr lang="ru">
                <a:latin typeface="Impact"/>
                <a:ea typeface="Impact"/>
                <a:cs typeface="Impact"/>
                <a:sym typeface="Impact"/>
              </a:rPr>
            </a:br>
            <a:r>
              <a:rPr lang="ru" sz="17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/>
            </a:r>
            <a:br>
              <a:rPr lang="ru" sz="17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endParaRPr lang="ru" sz="17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1418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"/>
              <a:t>Что сбылось из фильма???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"/>
              <a:t>2 предсказаний которые сбылись :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311700" y="1863425"/>
            <a:ext cx="8520600" cy="32802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"/>
              <a:t>     </a:t>
            </a:r>
          </a:p>
        </p:txBody>
      </p:sp>
      <p:sp>
        <p:nvSpPr>
          <p:cNvPr id="88" name="Shape 88"/>
          <p:cNvSpPr txBox="1"/>
          <p:nvPr/>
        </p:nvSpPr>
        <p:spPr>
          <a:xfrm>
            <a:off x="-5" y="1509544"/>
            <a:ext cx="7315200" cy="853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"/>
              <a:t>«Умные» часы</a:t>
            </a:r>
            <a:br>
              <a:rPr lang="ru"/>
            </a:br>
            <a:r>
              <a:rPr lang="ru"/>
              <a:t/>
            </a:r>
            <a:br>
              <a:rPr lang="ru"/>
            </a:br>
            <a:r>
              <a:rPr lang="ru"/>
              <a:t>После того, как Док с Марти и его подругой возвращаются в будущее, они попадают под ливень, который не позволяет им выйти из автомобиля. В этот момент Док бросает взгляд на часы и говорит, что дождь закончится через пять секунд. Идет сигнал и ливень прекращается. После этого на протяжении всего фильма ученый периодически бросает взгляд на часы, причем, не только в те моменты, когда ему необходимо узнать время. Становится ясно, что часы выдают какую-то дополнительную информацию.</a:t>
            </a:r>
            <a:br>
              <a:rPr lang="ru"/>
            </a:br>
            <a:r>
              <a:rPr lang="ru"/>
              <a:t/>
            </a:r>
            <a:br>
              <a:rPr lang="ru"/>
            </a:br>
            <a:r>
              <a:rPr lang="ru"/>
              <a:t>Сегодня один из самых ходовых товаров на рынке электроники – Apple Watch, - «умные» часы, которые также позволяют выходить в сеть, следить за своим здоровьем, управлять телефоном, планшетом и телевизором, просматривать фотографии, наблюдать за текстовыми трансляциями спортивных событий и играть. Вполне возможно, что именно ими и пользовался Док Браун в будущем.</a:t>
            </a:r>
          </a:p>
        </p:txBody>
      </p:sp>
      <p:pic>
        <p:nvPicPr>
          <p:cNvPr id="89" name="Shape 89"/>
          <p:cNvPicPr preferRelativeResize="0"/>
          <p:nvPr/>
        </p:nvPicPr>
        <p:blipFill rotWithShape="1">
          <a:blip r:embed="rId3">
            <a:alphaModFix/>
          </a:blip>
          <a:srcRect t="29347" b="31433"/>
          <a:stretch/>
        </p:blipFill>
        <p:spPr>
          <a:xfrm rot="2429855">
            <a:off x="6776441" y="602669"/>
            <a:ext cx="1848844" cy="1447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Shape 90"/>
          <p:cNvPicPr preferRelativeResize="0"/>
          <p:nvPr/>
        </p:nvPicPr>
        <p:blipFill rotWithShape="1">
          <a:blip r:embed="rId4">
            <a:alphaModFix/>
          </a:blip>
          <a:srcRect t="36225" b="36197"/>
          <a:stretch/>
        </p:blipFill>
        <p:spPr>
          <a:xfrm rot="1582780" flipH="1">
            <a:off x="6921929" y="2796983"/>
            <a:ext cx="1674417" cy="12001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" sz="3500">
                <a:solidFill>
                  <a:schemeClr val="accent2"/>
                </a:solidFill>
                <a:latin typeface="Courier New"/>
                <a:ea typeface="Courier New"/>
                <a:cs typeface="Courier New"/>
                <a:sym typeface="Courier New"/>
              </a:rPr>
              <a:t>ХОВЕРБОРД</a:t>
            </a:r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311700" y="1017725"/>
            <a:ext cx="8520600" cy="41259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"/>
              <a:t/>
            </a:r>
            <a:br>
              <a:rPr lang="ru"/>
            </a:br>
            <a:r>
              <a:rPr lang="ru" sz="2000">
                <a:solidFill>
                  <a:srgbClr val="5B0F00"/>
                </a:solidFill>
                <a:latin typeface="Comic Sans MS"/>
                <a:ea typeface="Comic Sans MS"/>
                <a:cs typeface="Comic Sans MS"/>
                <a:sym typeface="Comic Sans MS"/>
              </a:rPr>
              <a:t/>
            </a:r>
            <a:br>
              <a:rPr lang="ru" sz="2000">
                <a:solidFill>
                  <a:srgbClr val="5B0F00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ru" sz="2000">
                <a:solidFill>
                  <a:srgbClr val="5B0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Главная мечта фанатов знаменитой трилогии – летающий скейтборд, который в фильме назвали «ховербордом». Он парит над асфальтом и используется точно также, как и скейт.</a:t>
            </a:r>
            <a:br>
              <a:rPr lang="ru" sz="2000">
                <a:solidFill>
                  <a:srgbClr val="5B0F00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ru" sz="2000">
                <a:solidFill>
                  <a:srgbClr val="5B0F00"/>
                </a:solidFill>
                <a:latin typeface="Comic Sans MS"/>
                <a:ea typeface="Comic Sans MS"/>
                <a:cs typeface="Comic Sans MS"/>
                <a:sym typeface="Comic Sans MS"/>
              </a:rPr>
              <a:t/>
            </a:r>
            <a:br>
              <a:rPr lang="ru" sz="2000">
                <a:solidFill>
                  <a:srgbClr val="5B0F00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ru" sz="2000">
                <a:solidFill>
                  <a:srgbClr val="5B0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Сегодня нет полнофункционального ховерборда. Но разработчики работают над его созданием. Пока же летающая доска может  парить не над любой поверхностью, а над специально предназначенным для этого покрытием. Да и весит она достаточно много.</a:t>
            </a:r>
            <a:r>
              <a:rPr lang="ru"/>
              <a:t/>
            </a:r>
            <a:br>
              <a:rPr lang="ru"/>
            </a:br>
            <a:r>
              <a:rPr lang="ru"/>
              <a:t/>
            </a:r>
            <a:br>
              <a:rPr lang="ru"/>
            </a:br>
            <a:r>
              <a:rPr lang="ru"/>
              <a:t> </a:t>
            </a:r>
            <a:br>
              <a:rPr lang="ru"/>
            </a:br>
            <a:endParaRPr lang="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374700" y="740405"/>
            <a:ext cx="8394600" cy="44031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  <a:p>
            <a:pPr marL="0" lvl="0" indent="0">
              <a:spcBef>
                <a:spcPts val="0"/>
              </a:spcBef>
              <a:buNone/>
            </a:pPr>
            <a:endParaRPr/>
          </a:p>
          <a:p>
            <a:pPr marL="0" lvl="0" indent="0">
              <a:spcBef>
                <a:spcPts val="0"/>
              </a:spcBef>
              <a:buNone/>
            </a:pPr>
            <a:endParaRPr/>
          </a:p>
          <a:p>
            <a:pPr marL="0" lvl="0" indent="0">
              <a:spcBef>
                <a:spcPts val="0"/>
              </a:spcBef>
              <a:buNone/>
            </a:pPr>
            <a:r>
              <a:rPr lang="ru"/>
              <a:t>    1989.                   2017.</a:t>
            </a:r>
          </a:p>
        </p:txBody>
      </p:sp>
      <p:pic>
        <p:nvPicPr>
          <p:cNvPr id="102" name="Shape 102"/>
          <p:cNvPicPr preferRelativeResize="0"/>
          <p:nvPr/>
        </p:nvPicPr>
        <p:blipFill rotWithShape="1">
          <a:blip r:embed="rId3">
            <a:alphaModFix/>
          </a:blip>
          <a:srcRect t="33643" b="34734"/>
          <a:stretch/>
        </p:blipFill>
        <p:spPr>
          <a:xfrm>
            <a:off x="490260" y="450150"/>
            <a:ext cx="3473474" cy="2683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Shape 103"/>
          <p:cNvPicPr preferRelativeResize="0"/>
          <p:nvPr/>
        </p:nvPicPr>
        <p:blipFill rotWithShape="1">
          <a:blip r:embed="rId4">
            <a:alphaModFix/>
          </a:blip>
          <a:srcRect l="54400" t="34035" b="44099"/>
          <a:stretch/>
        </p:blipFill>
        <p:spPr>
          <a:xfrm>
            <a:off x="4407450" y="450150"/>
            <a:ext cx="3620475" cy="2683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"/>
              <a:t>Книга: Мичио Каку , Physics of the Future. </a:t>
            </a:r>
          </a:p>
        </p:txBody>
      </p:sp>
      <p:pic>
        <p:nvPicPr>
          <p:cNvPr id="109" name="Shape 109"/>
          <p:cNvPicPr preferRelativeResize="0"/>
          <p:nvPr/>
        </p:nvPicPr>
        <p:blipFill rotWithShape="1">
          <a:blip r:embed="rId3">
            <a:alphaModFix/>
          </a:blip>
          <a:srcRect t="16632" b="16944"/>
          <a:stretch/>
        </p:blipFill>
        <p:spPr>
          <a:xfrm>
            <a:off x="602849" y="1152475"/>
            <a:ext cx="2418325" cy="34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Shape 110"/>
          <p:cNvPicPr preferRelativeResize="0"/>
          <p:nvPr/>
        </p:nvPicPr>
        <p:blipFill rotWithShape="1">
          <a:blip r:embed="rId4">
            <a:alphaModFix/>
          </a:blip>
          <a:srcRect t="79417" b="13388"/>
          <a:stretch/>
        </p:blipFill>
        <p:spPr>
          <a:xfrm>
            <a:off x="3125400" y="1152476"/>
            <a:ext cx="2893199" cy="848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Shape 111"/>
          <p:cNvPicPr preferRelativeResize="0"/>
          <p:nvPr/>
        </p:nvPicPr>
        <p:blipFill rotWithShape="1">
          <a:blip r:embed="rId5">
            <a:alphaModFix/>
          </a:blip>
          <a:srcRect l="16416" t="12116" r="14052" b="17845"/>
          <a:stretch/>
        </p:blipFill>
        <p:spPr>
          <a:xfrm>
            <a:off x="6122825" y="1152475"/>
            <a:ext cx="2011801" cy="34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Shape 11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62838" y="2771076"/>
            <a:ext cx="2418325" cy="200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725</Words>
  <Application>Microsoft Office PowerPoint</Application>
  <PresentationFormat>Экран (16:9)</PresentationFormat>
  <Paragraphs>61</Paragraphs>
  <Slides>19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Simple Light</vt:lpstr>
      <vt:lpstr>Прекрасное далеко </vt:lpstr>
      <vt:lpstr>НАША ЦЕЛЬ :</vt:lpstr>
      <vt:lpstr>ЗАДАЧИ:</vt:lpstr>
      <vt:lpstr>Будуще - это….</vt:lpstr>
      <vt:lpstr>Фильм: “Назад в будущее - 2” </vt:lpstr>
      <vt:lpstr>Что сбылось из фильма??? 2 предсказаний которые сбылись :</vt:lpstr>
      <vt:lpstr>ХОВЕРБОРД</vt:lpstr>
      <vt:lpstr>       1989.                   2017.</vt:lpstr>
      <vt:lpstr>Книга: Мичио Каку , Physics of the Future. </vt:lpstr>
      <vt:lpstr>Мультфильм:  “ Алиса знает что делать ! “</vt:lpstr>
      <vt:lpstr>Эссе нашей группы про новые профессии :</vt:lpstr>
      <vt:lpstr>Эссе:</vt:lpstr>
      <vt:lpstr>Эссе:</vt:lpstr>
      <vt:lpstr>Эссе:</vt:lpstr>
      <vt:lpstr>  Представители данной профессии не застрахованы от различных травм.  Каждодневные постановки и репетиции способны истощить запас сил и энергии хореографа. Сложно быть востребованным в этой профессии после 35 лет.  Иногда это обстоятельство приводит к переживаниям и депрессиям.  Часто хореографы посвящают работе все свободное время, и это чревато проблемами в личной жизни.   Я не могу уверять, что в будущем профессия хореографа будет актуальной, но она актуальна сейчас! Но контактировать с детьми тяжело сейчас в наше время, они всегда не довольные и высокомерные и многие хореографы не справляются с ними сейчас, а как с детьми работать потом лет через 20?  Но не смотря на это я буду стремиться к своей цели и не упущу её!!!</vt:lpstr>
      <vt:lpstr>Эссе:</vt:lpstr>
      <vt:lpstr>Опрос у старшего поколения: </vt:lpstr>
      <vt:lpstr>На вопрос:  Какие из существующих сегодня профессий через 50 лет окажутся ненужными ? Ненужными окажутся : водители , кассиры , уборщики , дворники и учителя.  На вопрос : Какое образование вы бы посоветовали получать современным восьмиклассникам ?  Высшее техническое образование .</vt:lpstr>
      <vt:lpstr>Вывод 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Прекрасное далеко </dc:title>
  <cp:lastModifiedBy>Лилия Азбаровна</cp:lastModifiedBy>
  <cp:revision>1</cp:revision>
  <dcterms:modified xsi:type="dcterms:W3CDTF">2017-12-11T05:57:21Z</dcterms:modified>
</cp:coreProperties>
</file>